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6799" r:id="rId69"/>
  </p:sldMasterIdLst>
  <p:notesMasterIdLst>
    <p:notesMasterId r:id="rId102"/>
  </p:notesMasterIdLst>
  <p:handoutMasterIdLst>
    <p:handoutMasterId r:id="rId103"/>
  </p:handoutMasterIdLst>
  <p:sldIdLst>
    <p:sldId id="598" r:id="rId70"/>
    <p:sldId id="588" r:id="rId71"/>
    <p:sldId id="632" r:id="rId72"/>
    <p:sldId id="599" r:id="rId73"/>
    <p:sldId id="600" r:id="rId74"/>
    <p:sldId id="603" r:id="rId75"/>
    <p:sldId id="602" r:id="rId76"/>
    <p:sldId id="605" r:id="rId77"/>
    <p:sldId id="623" r:id="rId78"/>
    <p:sldId id="606" r:id="rId79"/>
    <p:sldId id="601" r:id="rId80"/>
    <p:sldId id="608" r:id="rId81"/>
    <p:sldId id="607" r:id="rId82"/>
    <p:sldId id="609" r:id="rId83"/>
    <p:sldId id="610" r:id="rId84"/>
    <p:sldId id="612" r:id="rId85"/>
    <p:sldId id="627" r:id="rId86"/>
    <p:sldId id="613" r:id="rId87"/>
    <p:sldId id="614" r:id="rId88"/>
    <p:sldId id="615" r:id="rId89"/>
    <p:sldId id="616" r:id="rId90"/>
    <p:sldId id="617" r:id="rId91"/>
    <p:sldId id="619" r:id="rId92"/>
    <p:sldId id="620" r:id="rId93"/>
    <p:sldId id="621" r:id="rId94"/>
    <p:sldId id="626" r:id="rId95"/>
    <p:sldId id="624" r:id="rId96"/>
    <p:sldId id="622" r:id="rId97"/>
    <p:sldId id="618" r:id="rId98"/>
    <p:sldId id="629" r:id="rId99"/>
    <p:sldId id="628" r:id="rId100"/>
    <p:sldId id="595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E"/>
    <a:srgbClr val="0073B4"/>
    <a:srgbClr val="438EB7"/>
    <a:srgbClr val="00B9F2"/>
    <a:srgbClr val="007AC2"/>
    <a:srgbClr val="C0E8FF"/>
    <a:srgbClr val="C8EBFF"/>
    <a:srgbClr val="053264"/>
    <a:srgbClr val="7BDBF4"/>
    <a:srgbClr val="8D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3" autoAdjust="0"/>
    <p:restoredTop sz="77760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864" y="-112"/>
      </p:cViewPr>
      <p:guideLst>
        <p:guide orient="horz" pos="430"/>
        <p:guide orient="horz" pos="3888"/>
        <p:guide pos="576"/>
        <p:guide pos="7104"/>
        <p:guide pos="431"/>
        <p:guide pos="7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8" d="100"/>
        <a:sy n="3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32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10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70" Type="http://schemas.openxmlformats.org/officeDocument/2006/relationships/slide" Target="slides/slide1.xml"/><Relationship Id="rId71" Type="http://schemas.openxmlformats.org/officeDocument/2006/relationships/slide" Target="slides/slide2.xml"/><Relationship Id="rId72" Type="http://schemas.openxmlformats.org/officeDocument/2006/relationships/slide" Target="slides/slide3.xml"/><Relationship Id="rId73" Type="http://schemas.openxmlformats.org/officeDocument/2006/relationships/slide" Target="slides/slide4.xml"/><Relationship Id="rId74" Type="http://schemas.openxmlformats.org/officeDocument/2006/relationships/slide" Target="slides/slide5.xml"/><Relationship Id="rId75" Type="http://schemas.openxmlformats.org/officeDocument/2006/relationships/slide" Target="slides/slide6.xml"/><Relationship Id="rId76" Type="http://schemas.openxmlformats.org/officeDocument/2006/relationships/slide" Target="slides/slide7.xml"/><Relationship Id="rId77" Type="http://schemas.openxmlformats.org/officeDocument/2006/relationships/slide" Target="slides/slide8.xml"/><Relationship Id="rId78" Type="http://schemas.openxmlformats.org/officeDocument/2006/relationships/slide" Target="slides/slide9.xml"/><Relationship Id="rId79" Type="http://schemas.openxmlformats.org/officeDocument/2006/relationships/slide" Target="slides/slide10.xml"/><Relationship Id="rId90" Type="http://schemas.openxmlformats.org/officeDocument/2006/relationships/slide" Target="slides/slide21.xml"/><Relationship Id="rId91" Type="http://schemas.openxmlformats.org/officeDocument/2006/relationships/slide" Target="slides/slide22.xml"/><Relationship Id="rId92" Type="http://schemas.openxmlformats.org/officeDocument/2006/relationships/slide" Target="slides/slide23.xml"/><Relationship Id="rId93" Type="http://schemas.openxmlformats.org/officeDocument/2006/relationships/slide" Target="slides/slide24.xml"/><Relationship Id="rId94" Type="http://schemas.openxmlformats.org/officeDocument/2006/relationships/slide" Target="slides/slide25.xml"/><Relationship Id="rId95" Type="http://schemas.openxmlformats.org/officeDocument/2006/relationships/slide" Target="slides/slide26.xml"/><Relationship Id="rId96" Type="http://schemas.openxmlformats.org/officeDocument/2006/relationships/slide" Target="slides/slide27.xml"/><Relationship Id="rId97" Type="http://schemas.openxmlformats.org/officeDocument/2006/relationships/slide" Target="slides/slide28.xml"/><Relationship Id="rId98" Type="http://schemas.openxmlformats.org/officeDocument/2006/relationships/slide" Target="slides/slide29.xml"/><Relationship Id="rId99" Type="http://schemas.openxmlformats.org/officeDocument/2006/relationships/slide" Target="slides/slide30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slideMaster" Target="slideMasters/slideMaster1.xml"/><Relationship Id="rId100" Type="http://schemas.openxmlformats.org/officeDocument/2006/relationships/slide" Target="slides/slide31.xml"/><Relationship Id="rId80" Type="http://schemas.openxmlformats.org/officeDocument/2006/relationships/slide" Target="slides/slide11.xml"/><Relationship Id="rId81" Type="http://schemas.openxmlformats.org/officeDocument/2006/relationships/slide" Target="slides/slide12.xml"/><Relationship Id="rId82" Type="http://schemas.openxmlformats.org/officeDocument/2006/relationships/slide" Target="slides/slide13.xml"/><Relationship Id="rId83" Type="http://schemas.openxmlformats.org/officeDocument/2006/relationships/slide" Target="slides/slide14.xml"/><Relationship Id="rId84" Type="http://schemas.openxmlformats.org/officeDocument/2006/relationships/slide" Target="slides/slide15.xml"/><Relationship Id="rId85" Type="http://schemas.openxmlformats.org/officeDocument/2006/relationships/slide" Target="slides/slide16.xml"/><Relationship Id="rId86" Type="http://schemas.openxmlformats.org/officeDocument/2006/relationships/slide" Target="slides/slide17.xml"/><Relationship Id="rId87" Type="http://schemas.openxmlformats.org/officeDocument/2006/relationships/slide" Target="slides/slide18.xml"/><Relationship Id="rId88" Type="http://schemas.openxmlformats.org/officeDocument/2006/relationships/slide" Target="slides/slide19.xml"/><Relationship Id="rId89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AB64-BB16-014D-AF59-00877FFB5348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D56D-3A20-2943-930A-2361A9DD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7/30/15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1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3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2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3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2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4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9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9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4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1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3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29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84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9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99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7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45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9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5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1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9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6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5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Heather</a:t>
            </a:r>
          </a:p>
          <a:p>
            <a:r>
              <a:rPr lang="en-US" dirty="0" smtClean="0"/>
              <a:t>Where do you get the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8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2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30" y="365138"/>
            <a:ext cx="2168737" cy="967642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7B98-D9F1-C24C-9D8C-0C2F9DCF76B9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2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7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5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2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2" y="2348112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2B88-B6E5-2F4E-9F3D-F68BA14D4DD4}" type="datetime1">
              <a:rPr lang="en-US" smtClean="0"/>
              <a:t>7/30/15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B1D9-3358-504C-A698-9FD12978BFC7}" type="datetime1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5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5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9AAD-E7A5-1F4E-A745-1D455701A444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3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4CB1-F3D2-6C45-BE41-258AC9E99AC9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1" y="5716588"/>
            <a:ext cx="12192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627" y="6041067"/>
            <a:ext cx="6322948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3591" y="5934015"/>
            <a:ext cx="39624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</a:t>
            </a:r>
            <a:br>
              <a:rPr lang="en-US" dirty="0" smtClean="0"/>
            </a:br>
            <a:r>
              <a:rPr lang="en-US" dirty="0" smtClean="0"/>
              <a:t>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151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D0DAA5D-008C-FD4F-9A83-2999B1BEDDDC}" type="datetime1">
              <a:rPr lang="en-US" smtClean="0"/>
              <a:t>7/30/15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713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1" y="5943600"/>
            <a:ext cx="12192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10890504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03432F1A-ACC3-624B-861C-A1628106558D}" type="datetime1">
              <a:rPr lang="en-US" smtClean="0"/>
              <a:t>7/30/15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0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1" y="6186944"/>
            <a:ext cx="103632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E263-1181-3144-86D7-49C596E9F392}" type="datetime1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782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>
      <p:bgPr>
        <a:solidFill>
          <a:srgbClr val="E0F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ri-10GlobeLogo_TagLockup5_Slide_s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52" y="2085337"/>
            <a:ext cx="4188457" cy="2404872"/>
          </a:xfrm>
          <a:prstGeom prst="rect">
            <a:avLst/>
          </a:prstGeom>
        </p:spPr>
      </p:pic>
      <p:sp>
        <p:nvSpPr>
          <p:cNvPr id="3" name="Parallelogram 10"/>
          <p:cNvSpPr/>
          <p:nvPr/>
        </p:nvSpPr>
        <p:spPr bwMode="auto">
          <a:xfrm rot="5400000" flipV="1">
            <a:off x="5295904" y="-38097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" name="Parallelogram 10"/>
          <p:cNvSpPr/>
          <p:nvPr/>
        </p:nvSpPr>
        <p:spPr bwMode="auto">
          <a:xfrm flipH="1" flipV="1">
            <a:off x="4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DEC1-CB79-714A-BB54-B8F31FCAC95E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11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430E-F94F-9642-904C-AA84DC87A2BC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5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F485-203B-8B4B-B8F7-1C3927BFC194}" type="datetime1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10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11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10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B174-2584-BD4D-9E28-807E4FE31123}" type="datetime1">
              <a:rPr lang="en-US" smtClean="0"/>
              <a:t>7/30/15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050E-70DD-7841-9EB5-5846F2DD090C}" type="datetime1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76A2-6FAE-544F-9378-F1A04C64D613}" type="datetime1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0AC56-415F-8749-9160-921D86D52CAA}" type="datetime1">
              <a:rPr lang="en-US" smtClean="0"/>
              <a:t>7/30/15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49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2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r>
              <a:rPr lang="en-US" dirty="0"/>
              <a:t>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Edit Section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5FC8-A4F5-A749-802F-C4B7434A7755}" type="datetime1">
              <a:rPr lang="en-US" smtClean="0"/>
              <a:t>7/30/15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F72-C20F-E747-BFF2-71FAE85463F2}" type="datetime1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1" y="6356352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7" y="6356352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  <p:sldLayoutId id="2147486811" r:id="rId12"/>
    <p:sldLayoutId id="2147486812" r:id="rId13"/>
    <p:sldLayoutId id="2147486813" r:id="rId14"/>
    <p:sldLayoutId id="2147486814" r:id="rId15"/>
    <p:sldLayoutId id="2147486815" r:id="rId16"/>
    <p:sldLayoutId id="2147486816" r:id="rId1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ocalhost/~kell3008/demos/UC2015/IntroJSAPI/first-map.html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heatherg.esri.com/~heather/Demos/UC2015/IntroJSAPI/first-map-add-layer.html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ocalhost/~kell3008/demos/UC2015/IntroJSAPI/first-map-add-renderer.html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ocalhost/~kell3008/demos/UC2015/IntroJSAPI/first-map-add-popup.html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jsapi.maps.arcgis.com/home/item.html?id=9fd1475b3408403db2ab5059f06a9021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heatherg.esri.com/~heather/Demos/UC2015/widgets-search.html" TargetMode="Externa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heatherg.esri.com/~heather/Demos/UC2015/Whatsnew/directions.html" TargetMode="Externa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developers.arcgis.com/authentication/" TargetMode="External"/><Relationship Id="rId5" Type="http://schemas.openxmlformats.org/officeDocument/2006/relationships/hyperlink" Target="https://github.com/Esri/resource-proxy" TargetMode="External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ocalhost/~kell3008/demos/UC2015/IntroJSAPI/widgets-style.html" TargetMode="Externa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ocalhost/~Kell3008/demos/UC2015/IntroJSAPI/events.html" TargetMode="External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arcgis.com/javascript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4" Type="http://schemas.openxmlformats.org/officeDocument/2006/relationships/hyperlink" Target="https://developers.arcgis.com/javascript/jsapi/api_devenv.html" TargetMode="External"/><Relationship Id="rId5" Type="http://schemas.openxmlformats.org/officeDocument/2006/relationships/hyperlink" Target="https://github.com/Esri/jsapi-resources" TargetMode="External"/><Relationship Id="rId6" Type="http://schemas.openxmlformats.org/officeDocument/2006/relationships/hyperlink" Target="https://github.com/Esri/jsapi-resources/tree/master/jshint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developers.arcgis.com/en/downloads" TargetMode="External"/><Relationship Id="rId5" Type="http://schemas.openxmlformats.org/officeDocument/2006/relationships/hyperlink" Target="https://developers.arcgis.com/javascript/jshelp/intro_accessapi.html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developers.arcgis.com/javascript/jsapi/map-amd.html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developers.arcgis.com/javascript/jsapi/argument_alias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407"/>
            <a:ext cx="1218895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66232" y="2428193"/>
            <a:ext cx="8525773" cy="914400"/>
          </a:xfrm>
        </p:spPr>
        <p:txBody>
          <a:bodyPr/>
          <a:lstStyle/>
          <a:p>
            <a:r>
              <a:rPr lang="en-US" dirty="0" smtClean="0"/>
              <a:t>ArcGIS API for JavaScript</a:t>
            </a:r>
            <a:br>
              <a:rPr lang="en-US" dirty="0" smtClean="0"/>
            </a:br>
            <a:r>
              <a:rPr lang="en-US" dirty="0" smtClean="0"/>
              <a:t> An 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61913" y="3465218"/>
            <a:ext cx="8534401" cy="914400"/>
          </a:xfrm>
        </p:spPr>
        <p:txBody>
          <a:bodyPr/>
          <a:lstStyle/>
          <a:p>
            <a:r>
              <a:rPr lang="en-US" dirty="0" smtClean="0"/>
              <a:t>Kelly Hutchins</a:t>
            </a:r>
          </a:p>
          <a:p>
            <a:r>
              <a:rPr lang="en-US" dirty="0"/>
              <a:t>Heather Gonzago </a:t>
            </a:r>
          </a:p>
          <a:p>
            <a:endParaRPr lang="en-US" dirty="0"/>
          </a:p>
        </p:txBody>
      </p:sp>
      <p:pic>
        <p:nvPicPr>
          <p:cNvPr id="4" name="Picture 3" descr="esri-10GlobeLogo_1CRev.png"/>
          <p:cNvPicPr>
            <a:picLocks noChangeAspect="1"/>
          </p:cNvPicPr>
          <p:nvPr/>
        </p:nvPicPr>
        <p:blipFill>
          <a:blip r:embed="rId4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302" y="533286"/>
            <a:ext cx="1670807" cy="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0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pic>
        <p:nvPicPr>
          <p:cNvPr id="6" name="Content Placeholder 5" descr="Screen Shot 2015-07-14 at 1.46.03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62" b="-13962"/>
          <a:stretch>
            <a:fillRect/>
          </a:stretch>
        </p:blipFill>
        <p:spPr>
          <a:xfrm>
            <a:off x="914401" y="1828800"/>
            <a:ext cx="10369551" cy="3429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039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225356"/>
            <a:ext cx="1218895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76872" y="2932888"/>
            <a:ext cx="4527741" cy="584775"/>
          </a:xfrm>
        </p:spPr>
        <p:txBody>
          <a:bodyPr/>
          <a:lstStyle/>
          <a:p>
            <a:r>
              <a:rPr lang="en-US" dirty="0" smtClean="0"/>
              <a:t>Scrambled Tiles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543" y="5265143"/>
            <a:ext cx="1388292" cy="983373"/>
          </a:xfrm>
          <a:prstGeom prst="rect">
            <a:avLst/>
          </a:prstGeom>
        </p:spPr>
      </p:pic>
      <p:pic>
        <p:nvPicPr>
          <p:cNvPr id="12" name="Picture Placeholder 11" descr="Screen Shot 2015-07-14 at 1.33.38 PM.pn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122" y="1757365"/>
            <a:ext cx="5943600" cy="334327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42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Monkey Collage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89" r="-388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872" y="2932888"/>
            <a:ext cx="4527741" cy="584775"/>
          </a:xfrm>
        </p:spPr>
        <p:txBody>
          <a:bodyPr/>
          <a:lstStyle/>
          <a:p>
            <a:r>
              <a:rPr lang="en-US" dirty="0" err="1" smtClean="0"/>
              <a:t>Basemaps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49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Developer Console</a:t>
            </a:r>
            <a:endParaRPr lang="en-US" sz="3200" dirty="0"/>
          </a:p>
        </p:txBody>
      </p:sp>
      <p:pic>
        <p:nvPicPr>
          <p:cNvPr id="4" name="Content Placeholder 3" descr="Screen Shot 2015-07-14 at 1.49.37 PM.png"/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87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Add Layers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1564872"/>
            <a:ext cx="10369296" cy="3429000"/>
          </a:xfrm>
        </p:spPr>
        <p:txBody>
          <a:bodyPr/>
          <a:lstStyle/>
          <a:p>
            <a:r>
              <a:rPr lang="en-US" sz="2800" dirty="0" smtClean="0"/>
              <a:t>Lots of types</a:t>
            </a:r>
          </a:p>
          <a:p>
            <a:pPr lvl="1"/>
            <a:r>
              <a:rPr lang="en-US" sz="2800" dirty="0" smtClean="0"/>
              <a:t>Tiled</a:t>
            </a:r>
          </a:p>
          <a:p>
            <a:pPr lvl="1"/>
            <a:r>
              <a:rPr lang="en-US" sz="2800" dirty="0" smtClean="0"/>
              <a:t>Dynamic</a:t>
            </a:r>
          </a:p>
          <a:p>
            <a:pPr lvl="1"/>
            <a:r>
              <a:rPr lang="en-US" sz="2800" dirty="0" smtClean="0"/>
              <a:t>Graphics 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Feature layers</a:t>
            </a:r>
          </a:p>
          <a:p>
            <a:pPr lvl="1"/>
            <a:r>
              <a:rPr lang="en-US" sz="2800" dirty="0" smtClean="0"/>
              <a:t>CSV</a:t>
            </a:r>
          </a:p>
          <a:p>
            <a:pPr lvl="1"/>
            <a:r>
              <a:rPr lang="en-US" sz="2800" dirty="0" smtClean="0"/>
              <a:t>KML</a:t>
            </a:r>
          </a:p>
          <a:p>
            <a:pPr lvl="1"/>
            <a:r>
              <a:rPr lang="en-US" sz="2800" dirty="0" smtClean="0"/>
              <a:t>WMS/WMTS/WFS</a:t>
            </a:r>
          </a:p>
          <a:p>
            <a:pPr lvl="1"/>
            <a:r>
              <a:rPr lang="en-US" sz="2800" dirty="0" smtClean="0"/>
              <a:t>Custom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60" y="1175070"/>
            <a:ext cx="6344949" cy="42228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1441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Layer coding pattern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5075" y="1828800"/>
            <a:ext cx="5141916" cy="3429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Load module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Create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Specify 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Add layer to map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5691" y="1595424"/>
            <a:ext cx="6767741" cy="8364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457200" tIns="0" rIns="45720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require(["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esri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/map", "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esri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/layers/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FeatureLayer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", "dojo/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domReady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!"], function(Map, 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FeatureLayer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691" y="2757142"/>
            <a:ext cx="6767741" cy="250065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457200" tIns="0" rIns="457200" bIns="0" rtlCol="0">
            <a:no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featureLayer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= new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FeatureLayer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("http:/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/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sampleserver6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.arcgisonline.com/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arcgis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/rest/services/USA/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MapServer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/2",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outFields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: ["*”]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});</a:t>
            </a:r>
          </a:p>
          <a:p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map.addLayer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featureLayer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17552558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Demo: Add feature layer to application</a:t>
            </a:r>
            <a:endParaRPr lang="en-US" sz="3200" dirty="0"/>
          </a:p>
        </p:txBody>
      </p:sp>
      <p:pic>
        <p:nvPicPr>
          <p:cNvPr id="4" name="Content Placeholder 3" descr="Screen Shot 2015-07-14 at 4.43.46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626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Deep Dive: Feature Layers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Selection …</a:t>
            </a:r>
          </a:p>
          <a:p>
            <a:r>
              <a:rPr lang="en-US" sz="2800" dirty="0" smtClean="0"/>
              <a:t>Query</a:t>
            </a:r>
          </a:p>
          <a:p>
            <a:r>
              <a:rPr lang="en-US" sz="2800" dirty="0" smtClean="0"/>
              <a:t>Edit </a:t>
            </a:r>
          </a:p>
          <a:p>
            <a:r>
              <a:rPr lang="en-US" sz="2800" dirty="0" smtClean="0"/>
              <a:t>Renderer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15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Renderers </a:t>
            </a:r>
            <a:endParaRPr lang="en-US" sz="3200" dirty="0"/>
          </a:p>
        </p:txBody>
      </p:sp>
      <p:pic>
        <p:nvPicPr>
          <p:cNvPr id="4" name="Content Placeholder 3" descr="PicMonkey Collage.jpg"/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200" r="-101200"/>
          <a:stretch>
            <a:fillRect/>
          </a:stretch>
        </p:blipFill>
        <p:spPr>
          <a:xfrm>
            <a:off x="914400" y="1828800"/>
            <a:ext cx="10369296" cy="3429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38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Demo: Apply renderer </a:t>
            </a:r>
            <a:endParaRPr lang="en-US" sz="3200" dirty="0"/>
          </a:p>
        </p:txBody>
      </p:sp>
      <p:pic>
        <p:nvPicPr>
          <p:cNvPr id="4" name="Content Placeholder 3" descr="Screen Shot 2015-07-14 at 4.54.04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25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5_template_bckground_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Why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Interactive maps</a:t>
            </a:r>
          </a:p>
          <a:p>
            <a:r>
              <a:rPr lang="en-US" sz="2800" dirty="0" smtClean="0"/>
              <a:t>Widgets</a:t>
            </a:r>
          </a:p>
          <a:p>
            <a:r>
              <a:rPr lang="en-US" sz="2800" dirty="0" smtClean="0"/>
              <a:t>Analysis</a:t>
            </a:r>
          </a:p>
          <a:p>
            <a:r>
              <a:rPr lang="en-US" sz="2800" dirty="0" smtClean="0"/>
              <a:t>Lots of samples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07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Add interactivity</a:t>
            </a:r>
          </a:p>
          <a:p>
            <a:r>
              <a:rPr lang="en-US" dirty="0" smtClean="0"/>
              <a:t>Information about .. </a:t>
            </a:r>
          </a:p>
          <a:p>
            <a:pPr lvl="1"/>
            <a:r>
              <a:rPr lang="en-US" dirty="0" smtClean="0"/>
              <a:t>A location</a:t>
            </a:r>
          </a:p>
          <a:p>
            <a:pPr lvl="1"/>
            <a:r>
              <a:rPr lang="en-US" dirty="0" smtClean="0"/>
              <a:t>A feature</a:t>
            </a:r>
          </a:p>
          <a:p>
            <a:pPr lvl="1"/>
            <a:r>
              <a:rPr lang="en-US" dirty="0" smtClean="0"/>
              <a:t>The results of a search</a:t>
            </a:r>
          </a:p>
          <a:p>
            <a:r>
              <a:rPr lang="en-US" dirty="0" smtClean="0"/>
              <a:t>Customizable</a:t>
            </a:r>
          </a:p>
          <a:p>
            <a:endParaRPr lang="en-US" dirty="0"/>
          </a:p>
        </p:txBody>
      </p:sp>
      <p:pic>
        <p:nvPicPr>
          <p:cNvPr id="4" name="Picture 3" descr="PicMonkey Coll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59" y="1828800"/>
            <a:ext cx="6300523" cy="2100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05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Make map interactive </a:t>
            </a:r>
            <a:endParaRPr lang="en-US" dirty="0"/>
          </a:p>
        </p:txBody>
      </p:sp>
      <p:pic>
        <p:nvPicPr>
          <p:cNvPr id="4" name="Content Placeholder 3" descr="Screen Shot 2015-07-14 at 5.13.17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657808"/>
            <a:ext cx="10369296" cy="3429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044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Tip: Reduce code by using a web map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err="1" smtClean="0"/>
              <a:t>esri</a:t>
            </a:r>
            <a:r>
              <a:rPr lang="en-US" sz="2800" dirty="0" smtClean="0"/>
              <a:t>/</a:t>
            </a:r>
            <a:r>
              <a:rPr lang="en-US" sz="2800" dirty="0" err="1" smtClean="0"/>
              <a:t>arcgis</a:t>
            </a:r>
            <a:r>
              <a:rPr lang="en-US" sz="2800" dirty="0" smtClean="0"/>
              <a:t>/</a:t>
            </a:r>
            <a:r>
              <a:rPr lang="en-US" sz="2800" dirty="0" err="1" smtClean="0"/>
              <a:t>utils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createMap</a:t>
            </a:r>
          </a:p>
        </p:txBody>
      </p:sp>
      <p:pic>
        <p:nvPicPr>
          <p:cNvPr id="4" name="Picture 3" descr="Screen Shot 2015-07-14 at 5.15.20 PM.pn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93" y="1623827"/>
            <a:ext cx="3761011" cy="29929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61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Widgets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Search</a:t>
            </a:r>
          </a:p>
          <a:p>
            <a:r>
              <a:rPr lang="en-US" sz="2800" dirty="0" smtClean="0"/>
              <a:t>Legend,</a:t>
            </a:r>
          </a:p>
          <a:p>
            <a:r>
              <a:rPr lang="en-US" sz="2800" dirty="0" smtClean="0"/>
              <a:t>Directions,</a:t>
            </a:r>
          </a:p>
          <a:p>
            <a:r>
              <a:rPr lang="en-US" sz="2800" dirty="0" smtClean="0"/>
              <a:t>Print,</a:t>
            </a:r>
          </a:p>
          <a:p>
            <a:r>
              <a:rPr lang="en-US" sz="2800" dirty="0" err="1" smtClean="0"/>
              <a:t>Basemap</a:t>
            </a:r>
            <a:r>
              <a:rPr lang="en-US" sz="2800" dirty="0" smtClean="0"/>
              <a:t> Toggle,</a:t>
            </a:r>
          </a:p>
          <a:p>
            <a:r>
              <a:rPr lang="en-US" sz="2800" dirty="0" err="1" smtClean="0"/>
              <a:t>etc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699" y="1423842"/>
            <a:ext cx="3468597" cy="424764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201" y="682627"/>
            <a:ext cx="3478498" cy="53339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3659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Widget coding pattern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Load module</a:t>
            </a:r>
          </a:p>
          <a:p>
            <a:r>
              <a:rPr lang="en-US" sz="2800" dirty="0" smtClean="0"/>
              <a:t>Create widget</a:t>
            </a:r>
          </a:p>
          <a:p>
            <a:r>
              <a:rPr lang="en-US" sz="2800" dirty="0" smtClean="0"/>
              <a:t>Set widget properties</a:t>
            </a:r>
          </a:p>
          <a:p>
            <a:r>
              <a:rPr lang="en-US" sz="2800" dirty="0" smtClean="0"/>
              <a:t>Call startup</a:t>
            </a:r>
            <a:endParaRPr lang="en-US" sz="2800" dirty="0"/>
          </a:p>
        </p:txBody>
      </p:sp>
      <p:pic>
        <p:nvPicPr>
          <p:cNvPr id="4" name="Picture 3" descr="Screen Shot 2015-07-14 at 9.11.5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397" y="3646355"/>
            <a:ext cx="7581900" cy="2044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457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Demo: Add search widget </a:t>
            </a:r>
            <a:endParaRPr lang="en-US" sz="3200" dirty="0"/>
          </a:p>
        </p:txBody>
      </p:sp>
      <p:pic>
        <p:nvPicPr>
          <p:cNvPr id="4" name="Content Placeholder 3" descr="Screen Shot 2015-07-14 at 9.13.41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7" r="-70"/>
          <a:stretch/>
        </p:blipFill>
        <p:spPr>
          <a:xfrm>
            <a:off x="4106606" y="1828800"/>
            <a:ext cx="3958174" cy="3429000"/>
          </a:xfr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61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Demo: Directions widget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Requires credit-based route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301" y="1336430"/>
            <a:ext cx="3901831" cy="49417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9554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Tip: Working with secure resources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Identity Manager</a:t>
            </a:r>
          </a:p>
          <a:p>
            <a:r>
              <a:rPr lang="en-US" sz="2800" dirty="0" err="1" smtClean="0">
                <a:hlinkClick r:id="rId4"/>
              </a:rPr>
              <a:t>OAuth</a:t>
            </a:r>
            <a:r>
              <a:rPr lang="en-US" sz="2800" dirty="0" smtClean="0">
                <a:hlinkClick r:id="rId4"/>
              </a:rPr>
              <a:t> </a:t>
            </a:r>
            <a:r>
              <a:rPr lang="en-US" sz="2800" dirty="0" smtClean="0"/>
              <a:t>Support </a:t>
            </a:r>
          </a:p>
          <a:p>
            <a:r>
              <a:rPr lang="en-US" sz="2800" dirty="0" smtClean="0">
                <a:hlinkClick r:id="rId5"/>
              </a:rPr>
              <a:t>Proxies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113" y="1645311"/>
            <a:ext cx="6595183" cy="39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Demo: Customize widget appearance</a:t>
            </a:r>
            <a:endParaRPr lang="en-US" sz="3200" dirty="0"/>
          </a:p>
        </p:txBody>
      </p:sp>
      <p:pic>
        <p:nvPicPr>
          <p:cNvPr id="4" name="Content Placeholder 3" descr="Screen Shot 2015-07-14 at 9.13.41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71" r="-8207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1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Event handlers</a:t>
            </a:r>
          </a:p>
          <a:p>
            <a:pPr lvl="1"/>
            <a:r>
              <a:rPr lang="en-US" sz="2800" dirty="0" smtClean="0"/>
              <a:t>Load page, click map, execute task, add layer ….</a:t>
            </a:r>
          </a:p>
          <a:p>
            <a:r>
              <a:rPr lang="en-US" sz="2800" dirty="0" smtClean="0"/>
              <a:t>dojo/on</a:t>
            </a:r>
          </a:p>
        </p:txBody>
      </p:sp>
      <p:pic>
        <p:nvPicPr>
          <p:cNvPr id="4" name="Picture 3" descr="Screen Shot 2015-07-14 at 5.20.5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621" y="3211906"/>
            <a:ext cx="6172200" cy="1841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24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Learn about the API </a:t>
            </a:r>
            <a:endParaRPr lang="en-US" sz="32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497" y="1586341"/>
            <a:ext cx="9033248" cy="46819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46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5_template_bckground_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Want to learn more?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914401" y="1630856"/>
            <a:ext cx="10175703" cy="3961117"/>
          </a:xfrm>
        </p:spPr>
        <p:txBody>
          <a:bodyPr/>
          <a:lstStyle/>
          <a:p>
            <a:r>
              <a:rPr lang="en-US" sz="2300" dirty="0" smtClean="0"/>
              <a:t>Documentation</a:t>
            </a:r>
            <a:endParaRPr lang="en-US" sz="2300" dirty="0"/>
          </a:p>
          <a:p>
            <a:pPr lvl="1"/>
            <a:r>
              <a:rPr lang="en-US" sz="2300" dirty="0"/>
              <a:t>https://</a:t>
            </a:r>
            <a:r>
              <a:rPr lang="en-US" sz="2300" dirty="0" err="1"/>
              <a:t>developers.arcgis.com</a:t>
            </a:r>
            <a:r>
              <a:rPr lang="en-US" sz="2300" dirty="0"/>
              <a:t>/</a:t>
            </a:r>
            <a:r>
              <a:rPr lang="en-US" sz="2300" dirty="0" err="1"/>
              <a:t>javascript</a:t>
            </a:r>
            <a:r>
              <a:rPr lang="en-US" sz="2300" dirty="0"/>
              <a:t>/</a:t>
            </a:r>
            <a:endParaRPr lang="en-US" sz="2300" dirty="0" smtClean="0"/>
          </a:p>
          <a:p>
            <a:pPr lvl="1"/>
            <a:r>
              <a:rPr lang="en-US" sz="2300" dirty="0" smtClean="0"/>
              <a:t>Dojo documentation</a:t>
            </a:r>
          </a:p>
          <a:p>
            <a:pPr lvl="1"/>
            <a:endParaRPr lang="en-US" sz="2300" dirty="0" smtClean="0"/>
          </a:p>
          <a:p>
            <a:r>
              <a:rPr lang="en-US" sz="2300" dirty="0" smtClean="0"/>
              <a:t>Related Esri Training and Tutorials</a:t>
            </a:r>
          </a:p>
          <a:p>
            <a:pPr lvl="1"/>
            <a:r>
              <a:rPr lang="en-US" sz="2300" dirty="0" smtClean="0"/>
              <a:t>Esri class: Building </a:t>
            </a:r>
            <a:r>
              <a:rPr lang="en-US" sz="2300" dirty="0"/>
              <a:t>Applications with the ArcGIS API for JavaScript</a:t>
            </a:r>
          </a:p>
          <a:p>
            <a:pPr lvl="1"/>
            <a:r>
              <a:rPr lang="en-US" sz="2300" dirty="0"/>
              <a:t>Esri webinar: Data visualization and time saving tips</a:t>
            </a:r>
          </a:p>
          <a:p>
            <a:endParaRPr lang="en-US" sz="2300" dirty="0"/>
          </a:p>
          <a:p>
            <a:r>
              <a:rPr lang="en-US" sz="2300" dirty="0" smtClean="0"/>
              <a:t>Additional Resources</a:t>
            </a:r>
          </a:p>
          <a:p>
            <a:pPr lvl="1"/>
            <a:r>
              <a:rPr lang="en-US" sz="2300" dirty="0" smtClean="0"/>
              <a:t>JavaScript </a:t>
            </a:r>
            <a:r>
              <a:rPr lang="en-US" sz="2300" dirty="0"/>
              <a:t>online training classes: free and fee-based </a:t>
            </a:r>
          </a:p>
          <a:p>
            <a:pPr lvl="1"/>
            <a:endParaRPr lang="en-US" sz="23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404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5_template_bckground_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Thank you…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685800" y="1828800"/>
            <a:ext cx="10369296" cy="3429000"/>
          </a:xfrm>
        </p:spPr>
        <p:txBody>
          <a:bodyPr/>
          <a:lstStyle/>
          <a:p>
            <a:r>
              <a:rPr lang="en-US" sz="2100" dirty="0"/>
              <a:t>Please fill out the session survey in your mobile app</a:t>
            </a:r>
          </a:p>
          <a:p>
            <a:r>
              <a:rPr lang="en-US" sz="2100" dirty="0" smtClean="0"/>
              <a:t>Select [enter session title here] in the Mobile App</a:t>
            </a:r>
          </a:p>
          <a:p>
            <a:pPr lvl="1"/>
            <a:r>
              <a:rPr lang="en-US" sz="2100" dirty="0" smtClean="0"/>
              <a:t>Use the Search Feature to quickly find this title</a:t>
            </a:r>
            <a:endParaRPr lang="en-US" sz="2100" dirty="0"/>
          </a:p>
          <a:p>
            <a:r>
              <a:rPr lang="en-US" sz="2100" dirty="0"/>
              <a:t>Click “Technical Workshop Survey”</a:t>
            </a:r>
          </a:p>
          <a:p>
            <a:r>
              <a:rPr lang="en-US" sz="2100" dirty="0"/>
              <a:t>Answer a few short questions and enter any comments</a:t>
            </a:r>
            <a:endParaRPr lang="en-US" sz="2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202" y="1343532"/>
            <a:ext cx="3238095" cy="51238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 bwMode="auto">
          <a:xfrm>
            <a:off x="8122024" y="3429000"/>
            <a:ext cx="3576917" cy="8897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9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8788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Developer Setup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>
                <a:hlinkClick r:id="rId4"/>
              </a:rPr>
              <a:t>IDE (s)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Code Assist 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Plugins 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24" y="5108724"/>
            <a:ext cx="3251101" cy="7270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177527" y="2908036"/>
            <a:ext cx="1546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394" y="2908036"/>
            <a:ext cx="2146300" cy="1549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578" y="4090510"/>
            <a:ext cx="1381732" cy="138173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309" y="1074270"/>
            <a:ext cx="1558643" cy="15586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78" y="1549361"/>
            <a:ext cx="2709631" cy="10537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310" y="3006637"/>
            <a:ext cx="1639409" cy="86201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5917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" y="2"/>
            <a:ext cx="12188951" cy="6857999"/>
          </a:xfrm>
          <a:prstGeom prst="rect">
            <a:avLst/>
          </a:prstGeom>
        </p:spPr>
      </p:pic>
      <p:pic>
        <p:nvPicPr>
          <p:cNvPr id="10" name="Picture Placeholder 9" descr="Screen Shot 2015-07-14 at 1.22.19 PM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76872" y="3582548"/>
            <a:ext cx="4527741" cy="677108"/>
          </a:xfrm>
        </p:spPr>
        <p:txBody>
          <a:bodyPr/>
          <a:lstStyle/>
          <a:p>
            <a:r>
              <a:rPr lang="en-US" dirty="0" smtClean="0"/>
              <a:t>Widgets, Events, Graphics, Selection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76872" y="2932888"/>
            <a:ext cx="4527741" cy="584775"/>
          </a:xfrm>
        </p:spPr>
        <p:txBody>
          <a:bodyPr/>
          <a:lstStyle/>
          <a:p>
            <a:r>
              <a:rPr lang="en-US" dirty="0" smtClean="0"/>
              <a:t>Build sample app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4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17700"/>
            <a:ext cx="4267200" cy="3022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71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Get the API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914400" y="1779314"/>
            <a:ext cx="10369296" cy="3730181"/>
          </a:xfrm>
        </p:spPr>
        <p:txBody>
          <a:bodyPr/>
          <a:lstStyle/>
          <a:p>
            <a:r>
              <a:rPr lang="en-US" sz="2800" dirty="0" smtClean="0"/>
              <a:t>Hosted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Download </a:t>
            </a:r>
          </a:p>
          <a:p>
            <a:pPr marL="283464" lvl="1" indent="0">
              <a:buNone/>
            </a:pPr>
            <a:r>
              <a:rPr lang="en-US" sz="2800" dirty="0" smtClean="0">
                <a:hlinkClick r:id="rId4"/>
              </a:rPr>
              <a:t>http://developers.arcgis.com/en/downloads</a:t>
            </a:r>
            <a:endParaRPr lang="en-US" sz="2800" dirty="0"/>
          </a:p>
        </p:txBody>
      </p:sp>
      <p:pic>
        <p:nvPicPr>
          <p:cNvPr id="8" name="Picture 7" descr="Screen Shot 2015-07-14 at 1.30.20 PM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0" y="2319545"/>
            <a:ext cx="10465957" cy="14123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34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Make a map</a:t>
            </a:r>
            <a:endParaRPr lang="en-US" sz="3200" dirty="0"/>
          </a:p>
        </p:txBody>
      </p:sp>
      <p:pic>
        <p:nvPicPr>
          <p:cNvPr id="6" name="Content Placeholder 5" descr="Screen Shot 2015-07-14 at 1.43.46 PM.png">
            <a:hlinkClick r:id="rId4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704" r="-5770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1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15_template_bckground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7"/>
            <a:ext cx="10826496" cy="492443"/>
          </a:xfrm>
        </p:spPr>
        <p:txBody>
          <a:bodyPr/>
          <a:lstStyle/>
          <a:p>
            <a:r>
              <a:rPr lang="en-US" sz="3200" dirty="0" smtClean="0"/>
              <a:t>Loading Modules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>
                <a:hlinkClick r:id="rId4"/>
              </a:rPr>
              <a:t>Preferred </a:t>
            </a:r>
            <a:r>
              <a:rPr lang="en-US" sz="2800" dirty="0" err="1" smtClean="0">
                <a:hlinkClick r:id="rId4"/>
              </a:rPr>
              <a:t>arg</a:t>
            </a:r>
            <a:r>
              <a:rPr lang="en-US" sz="2800" dirty="0" smtClean="0">
                <a:hlinkClick r:id="rId4"/>
              </a:rPr>
              <a:t> alias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ArcGIS API for JavaScript: An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15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FCEF60ECAB44BB2FA070A3E323AED" ma:contentTypeVersion="2" ma:contentTypeDescription="Create a new document." ma:contentTypeScope="" ma:versionID="0585074163d95503d6639d828f14ea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1829d8c2aa9f5cf49fa31d286540e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147CA22-2BC4-4917-83D2-7CA4C34A80D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5235559-86B9-428B-8DAF-8EE6262226D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A46DABE-45F1-4E65-A939-497CB70F357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28DCA66-548E-4424-83E1-09FFD45EE4B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2A42D4B-0AAE-44C9-A2EF-48BDE1C5260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463C244-3253-4F18-A962-C44339F20B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15.xml><?xml version="1.0" encoding="utf-8"?>
<ds:datastoreItem xmlns:ds="http://schemas.openxmlformats.org/officeDocument/2006/customXml" ds:itemID="{653D88A7-0F5E-41C5-A5C5-47DF37C594C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B399249-DB96-4601-9BA5-97791613CF3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5F80E3B-5636-41B2-898D-5D17189605B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6EFD530-1E3E-47B8-A55C-19EC63E3C65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05F88FE-324F-4FBE-89BB-9CEE04D6CAC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0302D17-5923-4CC0-9EB4-0E57930F5A8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1658D62-F010-45F1-9326-EDC465FED48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B25B40B-929A-4CD0-B9AB-7142442027B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29452FE-972E-43F8-B54C-969F4C69C00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E4ACD9E-0233-451D-890D-5732E05DB57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ADFB73A-380D-41FC-8C37-7155886326F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B58CDD1-2BF6-415B-A256-DBBCC6A48D5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6859AF2-E75C-459B-8657-EEEA80BC815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3102E66-5C5A-4AAF-9C94-24819091B61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39A5E78-EC42-40DE-A05E-1C7FCA14031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96117C4-1661-4D3B-B9F6-BC19E0F3E90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9037CA3-5499-457D-8238-F29CBEBDF14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3F5FE6F-FF86-471A-919E-6C74E366939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DE85643-3216-4103-A1BD-63F5E1D42D7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D2D132B-596B-4D69-A43B-566EB6C10C0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12F64FD-E61D-43DE-A84B-8FC0DA8FC26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B58F897-2A4D-4309-8E20-83FD28E6FE2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2D97EB6-C9B5-45C6-85A6-D4FE6E1D985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7E6AAC2-10E8-4F0C-BCC5-34BD332F897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3ED3EED-489F-451E-880B-EEE48FF42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8.xml><?xml version="1.0" encoding="utf-8"?>
<ds:datastoreItem xmlns:ds="http://schemas.openxmlformats.org/officeDocument/2006/customXml" ds:itemID="{3A5DA3C3-46A0-47F8-855A-99C7684A98A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D4E2A01F-BEC1-4558-9AD1-A87ED70D910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C4EB402-C456-4A26-8A92-B48606FF926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ED6C1C-A455-42E4-8CBE-649F5A75506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ADFB689-BC87-4869-ADD0-8C355515045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FE51124-E413-4DA5-9E06-A6EB32D0C12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EE9F405B-FE7A-4AB8-9CB8-9A75FBA69A9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86B5FFB5-BF2F-45EA-BC75-C41726A8F25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E8787D6-C7B8-48EC-8C13-4069AE6320B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D6F15B81-7660-4E9F-B613-8AA4F84B6DA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0846DB9-88C0-41D7-ACE4-BEC3A7488A0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52E5095-9B98-4AF0-9861-BDC020ABBCF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8DF8D07-6137-4D85-8010-4650942E033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617AF64-94DB-48BB-8BE2-3BCF6B12593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E5A340C-916E-449C-AA30-CD41B151A0D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A70D44C-B768-49FE-A70F-C6199D3EE9A7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559A846-F914-4753-A2DC-D33AFE44114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1BF2448-6CBA-44DB-9E22-BED59BA834D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77C5B54-CA1C-4010-8D5D-ED406825EBB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684026F-E81F-4167-824A-3AA1BAEAE133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DC677B7-6D9E-42B7-AD1F-75D1804EAF7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4844715-80D4-4BDB-8DF0-52D9314E2485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F0D8C03-B10D-4D20-AC38-CA6799A7A31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E253610-1BBE-4C16-A1DA-4D6F07A3A74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672FF5B-1ADC-45B0-9698-61421F5761E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3220D22-8257-492D-8F60-ECE474D7C47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940B40D-12DB-4BFA-BBB6-2269FD71FF9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C9ABD96-756D-41D3-909F-6F7B4C6B6E1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6EF6D11-DC4F-410C-A4BF-DF081B43259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E56F111-9E55-4604-91C2-8352AE93343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47732B9-9C1B-4723-B4AA-A21238C5DF4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98905D7-FE59-48DE-A74A-5B0009B7827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A1E471A-DB16-4174-9D85-6F159A344CD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A2922FB-7A29-4494-9ACA-967049582CA6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C4AF463C-FA8B-436D-9853-3318650FDAB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B8D7141-3508-4B4E-8051-37E3E4C09D1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32008F3-64AC-45EB-A05B-F6120AE6229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Esri_Corporate_Template-Dark.potx</Template>
  <TotalTime>0</TotalTime>
  <Words>657</Words>
  <Application>Microsoft Macintosh PowerPoint</Application>
  <PresentationFormat>Custom</PresentationFormat>
  <Paragraphs>176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Esri_Corporate_Template-Dark</vt:lpstr>
      <vt:lpstr>ArcGIS API for JavaScript  An Introduction</vt:lpstr>
      <vt:lpstr>Why</vt:lpstr>
      <vt:lpstr>Learn about the API </vt:lpstr>
      <vt:lpstr>Developer Setup </vt:lpstr>
      <vt:lpstr>Build sample app</vt:lpstr>
      <vt:lpstr>PowerPoint Presentation</vt:lpstr>
      <vt:lpstr>Get the API </vt:lpstr>
      <vt:lpstr>Make a map</vt:lpstr>
      <vt:lpstr>Loading Modules </vt:lpstr>
      <vt:lpstr>PowerPoint Presentation</vt:lpstr>
      <vt:lpstr>Scrambled Tiles</vt:lpstr>
      <vt:lpstr>Basemaps</vt:lpstr>
      <vt:lpstr>Developer Console</vt:lpstr>
      <vt:lpstr>Add Layers</vt:lpstr>
      <vt:lpstr>Layer coding pattern </vt:lpstr>
      <vt:lpstr>Demo: Add feature layer to application</vt:lpstr>
      <vt:lpstr>Deep Dive: Feature Layers </vt:lpstr>
      <vt:lpstr>Renderers </vt:lpstr>
      <vt:lpstr>Demo: Apply renderer </vt:lpstr>
      <vt:lpstr>Popups </vt:lpstr>
      <vt:lpstr>Demo: Make map interactive </vt:lpstr>
      <vt:lpstr>Tip: Reduce code by using a web map </vt:lpstr>
      <vt:lpstr>Widgets</vt:lpstr>
      <vt:lpstr>Widget coding pattern</vt:lpstr>
      <vt:lpstr>Demo: Add search widget </vt:lpstr>
      <vt:lpstr>Demo: Directions widget</vt:lpstr>
      <vt:lpstr>Tip: Working with secure resources </vt:lpstr>
      <vt:lpstr>Demo: Customize widget appearance</vt:lpstr>
      <vt:lpstr>Events</vt:lpstr>
      <vt:lpstr>Want to learn more?</vt:lpstr>
      <vt:lpstr>Thank you…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2013-03-05T23:32:50Z</dcterms:created>
  <dcterms:modified xsi:type="dcterms:W3CDTF">2015-07-30T20:26:21Z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0x010100756FCEF60ECAB44BB2FA070A3E323AED</vt:lpwstr>
  </property>
</Properties>
</file>